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5E7C70-636F-47C3-820D-27E8117813A1}">
  <a:tblStyle styleId="{9A5E7C70-636F-47C3-820D-27E8117813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620146682_0_3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62014668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620146682_0_3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c62014668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c7b36ba5dc_1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c7b36ba5d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7b36ba5dc_1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c7b36ba5dc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c7b36ba5dc_1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c7b36ba5dc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c7b36ba5dc_1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c7b36ba5dc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b36ba5dc_1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b36ba5dc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c7b36ba5dc_1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c7b36ba5d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7b36ba5dc_1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7b36ba5d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7b36ba5dc_1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7b36ba5d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c7b36ba5dc_1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c7b36ba5d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c7b36ba5dc_1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c7b36ba5d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7b36ba5dc_1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7b36ba5dc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CENG464</a:t>
            </a:r>
            <a:br>
              <a:rPr lang="tr"/>
            </a:br>
            <a:r>
              <a:rPr lang="tr"/>
              <a:t>Text Mining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561949"/>
            <a:ext cx="53613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Hazim Alper ATA</a:t>
            </a:r>
            <a:br>
              <a:rPr lang="tr" sz="2400"/>
            </a:br>
            <a:r>
              <a:rPr lang="tr" sz="2400"/>
              <a:t>Ertuğrul DEMIR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22300" y="530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Different General Features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020" y="482625"/>
            <a:ext cx="1349150" cy="213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25" y="1642200"/>
            <a:ext cx="2884874" cy="297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7150" y="482625"/>
            <a:ext cx="1224404" cy="21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1850" y="2940000"/>
            <a:ext cx="4059701" cy="189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05825" y="1294600"/>
            <a:ext cx="21087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tr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Longest Word in File</a:t>
            </a:r>
            <a:endParaRPr b="1" sz="1500"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5066250" y="235050"/>
            <a:ext cx="1802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tr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Word Counts in File</a:t>
            </a:r>
            <a:endParaRPr b="1"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6737100" y="235050"/>
            <a:ext cx="1802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tr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Year </a:t>
            </a:r>
            <a:r>
              <a:rPr b="1" lang="tr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Counts in File</a:t>
            </a:r>
            <a:endParaRPr b="1"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4046575" y="2613775"/>
            <a:ext cx="21087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tr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Subjectivity in File</a:t>
            </a:r>
            <a:endParaRPr b="1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25" y="2333050"/>
            <a:ext cx="3456600" cy="25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>
            <p:ph type="title"/>
          </p:nvPr>
        </p:nvSpPr>
        <p:spPr>
          <a:xfrm>
            <a:off x="819150" y="845600"/>
            <a:ext cx="37092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BoW vs TF-IDF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623200" y="2228600"/>
            <a:ext cx="5805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/>
              <a:t>BoW</a:t>
            </a:r>
            <a:endParaRPr b="1"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225" y="2374000"/>
            <a:ext cx="4563448" cy="232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4162225" y="2283025"/>
            <a:ext cx="5805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/>
              <a:t>TF-IDF</a:t>
            </a:r>
            <a:endParaRPr b="1"/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819150" y="1583075"/>
            <a:ext cx="77493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Bag of Words vectors are easy to interpret. </a:t>
            </a:r>
            <a:br>
              <a:rPr b="1" lang="tr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lang="tr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However, TF-IDF usually performs better in machine learning models.</a:t>
            </a:r>
            <a:endParaRPr b="1" sz="15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4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4"/>
          <p:cNvSpPr txBox="1"/>
          <p:nvPr>
            <p:ph idx="4294967295" type="title"/>
          </p:nvPr>
        </p:nvSpPr>
        <p:spPr>
          <a:xfrm>
            <a:off x="1330000" y="90975"/>
            <a:ext cx="6424200" cy="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3500"/>
              <a:t>Word Cloud</a:t>
            </a:r>
            <a:endParaRPr sz="4000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913" y="873075"/>
            <a:ext cx="5460375" cy="40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49175" y="34875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ML Models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275" y="1452650"/>
            <a:ext cx="1979137" cy="25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413" y="1452638"/>
            <a:ext cx="18859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888" y="1452650"/>
            <a:ext cx="19145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749" y="1452651"/>
            <a:ext cx="1979149" cy="268314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987475" y="1104825"/>
            <a:ext cx="10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K-Means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2741325" y="1104825"/>
            <a:ext cx="197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Logistic Regression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4772050" y="1104825"/>
            <a:ext cx="19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Linear Regression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7190775" y="1104825"/>
            <a:ext cx="10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XGBoost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6"/>
          <p:cNvCxnSpPr/>
          <p:nvPr/>
        </p:nvCxnSpPr>
        <p:spPr>
          <a:xfrm>
            <a:off x="4605285" y="2730829"/>
            <a:ext cx="59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26"/>
          <p:cNvSpPr txBox="1"/>
          <p:nvPr>
            <p:ph idx="4294967295" type="title"/>
          </p:nvPr>
        </p:nvSpPr>
        <p:spPr>
          <a:xfrm>
            <a:off x="1305450" y="114775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Topic Modelling -&gt; LDA vs K-Means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049" y="2542782"/>
            <a:ext cx="911469" cy="254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75" y="935500"/>
            <a:ext cx="7575994" cy="66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75" y="1755200"/>
            <a:ext cx="7628019" cy="63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975" y="2542779"/>
            <a:ext cx="2837708" cy="73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6239" y="2644729"/>
            <a:ext cx="3487762" cy="234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819150" y="845600"/>
            <a:ext cx="37092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Text </a:t>
            </a:r>
            <a:r>
              <a:rPr lang="tr"/>
              <a:t>Summarization</a:t>
            </a:r>
            <a:endParaRPr/>
          </a:p>
        </p:txBody>
      </p:sp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819150" y="1511850"/>
            <a:ext cx="3709200" cy="32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tr" sz="1500"/>
              <a:t>Preprocessing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500"/>
              <a:buAutoNum type="alphaLcPeriod"/>
            </a:pPr>
            <a:r>
              <a:rPr lang="tr" sz="1500">
                <a:solidFill>
                  <a:srgbClr val="2B2B2B"/>
                </a:solidFill>
              </a:rPr>
              <a:t>Sent Tokenize</a:t>
            </a:r>
            <a:endParaRPr sz="1500">
              <a:solidFill>
                <a:srgbClr val="2B2B2B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tr" sz="1500"/>
              <a:t>Punctuation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tr" sz="1500"/>
              <a:t>Tokenize Words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tr" sz="1500"/>
              <a:t>Remove Duplicate Letters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tr" sz="1500"/>
              <a:t>Stopwords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tr" sz="1500"/>
              <a:t>Lemmatization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tr" sz="1500"/>
              <a:t>Clean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tr" sz="1500"/>
              <a:t>Creating Sentence Vector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tr" sz="1500"/>
              <a:t>Creating Similarity Matrix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tr" sz="1500"/>
              <a:t>Creating Graph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tr" sz="1500"/>
              <a:t>Creating Summary</a:t>
            </a:r>
            <a:endParaRPr sz="1500"/>
          </a:p>
        </p:txBody>
      </p:sp>
      <p:graphicFrame>
        <p:nvGraphicFramePr>
          <p:cNvPr id="251" name="Google Shape;251;p27"/>
          <p:cNvGraphicFramePr/>
          <p:nvPr/>
        </p:nvGraphicFramePr>
        <p:xfrm>
          <a:off x="409615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{9A5E7C70-636F-47C3-820D-27E8117813A1}</a:tableStyleId>
              </a:tblPr>
              <a:tblGrid>
                <a:gridCol w="582950"/>
                <a:gridCol w="383700"/>
                <a:gridCol w="715800"/>
                <a:gridCol w="649350"/>
                <a:gridCol w="582950"/>
                <a:gridCol w="582950"/>
                <a:gridCol w="582950"/>
                <a:gridCol w="582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700"/>
                        <a:t>File Index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700"/>
                        <a:t>Files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700"/>
                        <a:t>Sentences In Files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700"/>
                        <a:t>Words In Sentence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700"/>
                        <a:t>Sentence Vector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700"/>
                        <a:t>Similarity Matrix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700"/>
                        <a:t>Graph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700"/>
                        <a:t>Summary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…..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…..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…..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…..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…..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…..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…..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2" name="Google Shape;252;p27"/>
          <p:cNvSpPr txBox="1"/>
          <p:nvPr/>
        </p:nvSpPr>
        <p:spPr>
          <a:xfrm>
            <a:off x="4139900" y="1763700"/>
            <a:ext cx="30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alibri"/>
                <a:ea typeface="Calibri"/>
                <a:cs typeface="Calibri"/>
                <a:sym typeface="Calibri"/>
              </a:rPr>
              <a:t>For neg and pos data frame template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819150" y="845600"/>
            <a:ext cx="37092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Text Summarization</a:t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819150" y="1511850"/>
            <a:ext cx="37092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  </a:t>
            </a:r>
            <a:r>
              <a:rPr b="1" lang="tr" sz="1500"/>
              <a:t>2.</a:t>
            </a:r>
            <a:r>
              <a:rPr lang="tr" sz="1500"/>
              <a:t> 	</a:t>
            </a:r>
            <a:r>
              <a:rPr b="1" lang="tr" sz="1500"/>
              <a:t>Creating Sentence Vector</a:t>
            </a:r>
            <a:endParaRPr b="1" sz="1500"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2469575"/>
            <a:ext cx="42100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878150" y="1852250"/>
            <a:ext cx="41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alibri"/>
                <a:ea typeface="Calibri"/>
                <a:cs typeface="Calibri"/>
                <a:sym typeface="Calibri"/>
              </a:rPr>
              <a:t>Iterating sentences and get vector from glove vectors.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819150" y="845600"/>
            <a:ext cx="37092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Text Summarization</a:t>
            </a:r>
            <a:endParaRPr/>
          </a:p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819150" y="1511850"/>
            <a:ext cx="37092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  </a:t>
            </a:r>
            <a:r>
              <a:rPr b="1" lang="tr" sz="1500"/>
              <a:t>3</a:t>
            </a:r>
            <a:r>
              <a:rPr b="1" lang="tr" sz="1500"/>
              <a:t>.</a:t>
            </a:r>
            <a:r>
              <a:rPr lang="tr" sz="1500"/>
              <a:t> 	</a:t>
            </a:r>
            <a:r>
              <a:rPr b="1" lang="tr" sz="1500"/>
              <a:t>Creating Similarity Matrix</a:t>
            </a:r>
            <a:endParaRPr b="1" sz="1500"/>
          </a:p>
        </p:txBody>
      </p:sp>
      <p:sp>
        <p:nvSpPr>
          <p:cNvPr id="267" name="Google Shape;267;p29"/>
          <p:cNvSpPr txBox="1"/>
          <p:nvPr/>
        </p:nvSpPr>
        <p:spPr>
          <a:xfrm>
            <a:off x="878150" y="1852250"/>
            <a:ext cx="748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alibri"/>
                <a:ea typeface="Calibri"/>
                <a:cs typeface="Calibri"/>
                <a:sym typeface="Calibri"/>
              </a:rPr>
              <a:t>Iterating sentence vector and </a:t>
            </a:r>
            <a:r>
              <a:rPr lang="tr">
                <a:latin typeface="Calibri"/>
                <a:ea typeface="Calibri"/>
                <a:cs typeface="Calibri"/>
                <a:sym typeface="Calibri"/>
              </a:rPr>
              <a:t>calculating</a:t>
            </a:r>
            <a:r>
              <a:rPr lang="tr">
                <a:latin typeface="Calibri"/>
                <a:ea typeface="Calibri"/>
                <a:cs typeface="Calibri"/>
                <a:sym typeface="Calibri"/>
              </a:rPr>
              <a:t> their similarity with cosine </a:t>
            </a:r>
            <a:r>
              <a:rPr lang="tr">
                <a:latin typeface="Calibri"/>
                <a:ea typeface="Calibri"/>
                <a:cs typeface="Calibri"/>
                <a:sym typeface="Calibri"/>
              </a:rPr>
              <a:t>similarity</a:t>
            </a:r>
            <a:r>
              <a:rPr lang="tr">
                <a:latin typeface="Calibri"/>
                <a:ea typeface="Calibri"/>
                <a:cs typeface="Calibri"/>
                <a:sym typeface="Calibri"/>
              </a:rPr>
              <a:t>. Return nested (2D) array.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300" y="2690000"/>
            <a:ext cx="5131400" cy="16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819150" y="845600"/>
            <a:ext cx="37092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Text Summarization</a:t>
            </a:r>
            <a:endParaRPr/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819150" y="1511850"/>
            <a:ext cx="37092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  </a:t>
            </a:r>
            <a:r>
              <a:rPr b="1" lang="tr" sz="1500"/>
              <a:t>4</a:t>
            </a:r>
            <a:r>
              <a:rPr b="1" lang="tr" sz="1500"/>
              <a:t>.</a:t>
            </a:r>
            <a:r>
              <a:rPr lang="tr" sz="1500"/>
              <a:t> 	</a:t>
            </a:r>
            <a:r>
              <a:rPr b="1" lang="tr" sz="1500"/>
              <a:t>Creating Graph</a:t>
            </a:r>
            <a:endParaRPr b="1" sz="1500"/>
          </a:p>
        </p:txBody>
      </p:sp>
      <p:sp>
        <p:nvSpPr>
          <p:cNvPr id="275" name="Google Shape;275;p30"/>
          <p:cNvSpPr txBox="1"/>
          <p:nvPr/>
        </p:nvSpPr>
        <p:spPr>
          <a:xfrm>
            <a:off x="878150" y="1852250"/>
            <a:ext cx="74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alibri"/>
                <a:ea typeface="Calibri"/>
                <a:cs typeface="Calibri"/>
                <a:sym typeface="Calibri"/>
              </a:rPr>
              <a:t>Iterating sim matrices and getting their graphs. With pagerank we get their scores.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975" y="2878525"/>
            <a:ext cx="40100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819150" y="845600"/>
            <a:ext cx="37092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Text Summarization</a:t>
            </a:r>
            <a:endParaRPr/>
          </a:p>
        </p:txBody>
      </p:sp>
      <p:sp>
        <p:nvSpPr>
          <p:cNvPr id="282" name="Google Shape;282;p31"/>
          <p:cNvSpPr txBox="1"/>
          <p:nvPr>
            <p:ph idx="1" type="body"/>
          </p:nvPr>
        </p:nvSpPr>
        <p:spPr>
          <a:xfrm>
            <a:off x="819150" y="1511850"/>
            <a:ext cx="37092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  </a:t>
            </a:r>
            <a:r>
              <a:rPr b="1" lang="tr" sz="1500"/>
              <a:t>5</a:t>
            </a:r>
            <a:r>
              <a:rPr b="1" lang="tr" sz="1500"/>
              <a:t>.</a:t>
            </a:r>
            <a:r>
              <a:rPr lang="tr" sz="1500"/>
              <a:t> 	</a:t>
            </a:r>
            <a:r>
              <a:rPr b="1" lang="tr" sz="1500"/>
              <a:t>Creating Summary</a:t>
            </a:r>
            <a:endParaRPr b="1" sz="1500"/>
          </a:p>
        </p:txBody>
      </p:sp>
      <p:sp>
        <p:nvSpPr>
          <p:cNvPr id="283" name="Google Shape;283;p31"/>
          <p:cNvSpPr txBox="1"/>
          <p:nvPr/>
        </p:nvSpPr>
        <p:spPr>
          <a:xfrm>
            <a:off x="878150" y="1852250"/>
            <a:ext cx="74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alibri"/>
                <a:ea typeface="Calibri"/>
                <a:cs typeface="Calibri"/>
                <a:sym typeface="Calibri"/>
              </a:rPr>
              <a:t>Iterating sentences with their scores together, create a dictionary and sort it.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663" y="2884500"/>
            <a:ext cx="4887875" cy="13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Visual </a:t>
            </a:r>
            <a:r>
              <a:rPr lang="tr"/>
              <a:t>Inspection</a:t>
            </a:r>
            <a:r>
              <a:rPr lang="tr"/>
              <a:t> Of Data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67789">
            <a:off x="1761125" y="858475"/>
            <a:ext cx="4572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10699">
            <a:off x="1200275" y="3847150"/>
            <a:ext cx="14954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97753">
            <a:off x="5895825" y="3935700"/>
            <a:ext cx="5143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5497" y="4082350"/>
            <a:ext cx="11144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4535" y="801775"/>
            <a:ext cx="1476353" cy="18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15589">
            <a:off x="5915312" y="1207650"/>
            <a:ext cx="197167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819150" y="845600"/>
            <a:ext cx="37092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Text Summarization</a:t>
            </a:r>
            <a:endParaRPr/>
          </a:p>
        </p:txBody>
      </p:sp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819150" y="1511850"/>
            <a:ext cx="37092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500"/>
              <a:t> Writing</a:t>
            </a:r>
            <a:endParaRPr b="1" sz="1500"/>
          </a:p>
        </p:txBody>
      </p:sp>
      <p:sp>
        <p:nvSpPr>
          <p:cNvPr id="291" name="Google Shape;291;p32"/>
          <p:cNvSpPr txBox="1"/>
          <p:nvPr/>
        </p:nvSpPr>
        <p:spPr>
          <a:xfrm>
            <a:off x="878150" y="1852250"/>
            <a:ext cx="74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alibri"/>
                <a:ea typeface="Calibri"/>
                <a:cs typeface="Calibri"/>
                <a:sym typeface="Calibri"/>
              </a:rPr>
              <a:t>Iterating in range and getting their summary to text file. Each line equals a text file.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498" y="3032100"/>
            <a:ext cx="3203000" cy="11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/>
        </p:nvSpPr>
        <p:spPr>
          <a:xfrm>
            <a:off x="840900" y="2795675"/>
            <a:ext cx="7462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Best Estimator =  Pipeline(steps=[('vect', TfidfVectorizer(lowercase=False)),</a:t>
            </a:r>
            <a:endParaRPr b="1" sz="152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       			('log_reg', LogisticRegression(C=200, random_state=0))]) </a:t>
            </a:r>
            <a:endParaRPr b="1" sz="152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Score=  83%</a:t>
            </a:r>
            <a:endParaRPr b="1" sz="152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2137350" y="3876875"/>
            <a:ext cx="4869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92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model has a test accuracy of 85.6%</a:t>
            </a:r>
            <a:endParaRPr b="1" sz="192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2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33"/>
          <p:cNvSpPr txBox="1"/>
          <p:nvPr>
            <p:ph type="title"/>
          </p:nvPr>
        </p:nvSpPr>
        <p:spPr>
          <a:xfrm>
            <a:off x="876075" y="1112675"/>
            <a:ext cx="30639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1520"/>
              <a:t>Log. Reg. TF-IDF:  		80.1%</a:t>
            </a:r>
            <a:endParaRPr sz="1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1520"/>
              <a:t>Log. Reg. BoW:  		64.2%</a:t>
            </a:r>
            <a:endParaRPr sz="1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1520"/>
              <a:t>Random Forest TF-IDF:  	76.8%</a:t>
            </a:r>
            <a:endParaRPr sz="1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1520"/>
              <a:t>DTC TF-IDF:  			62.6%</a:t>
            </a:r>
            <a:endParaRPr sz="1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/>
          </a:p>
        </p:txBody>
      </p:sp>
      <p:sp>
        <p:nvSpPr>
          <p:cNvPr id="300" name="Google Shape;300;p33"/>
          <p:cNvSpPr txBox="1"/>
          <p:nvPr>
            <p:ph type="title"/>
          </p:nvPr>
        </p:nvSpPr>
        <p:spPr>
          <a:xfrm>
            <a:off x="4430100" y="1013550"/>
            <a:ext cx="3709200" cy="13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Sentiment Analysis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lden Gate Köprüsü'nün siyah beyaz, aşağıdan çekim görüntüsü" id="305" name="Google Shape;305;p3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535300" y="204525"/>
            <a:ext cx="5433830" cy="473445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>
            <p:ph type="title"/>
          </p:nvPr>
        </p:nvSpPr>
        <p:spPr>
          <a:xfrm>
            <a:off x="833150" y="2116350"/>
            <a:ext cx="17142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700"/>
              <a:t>Thanks!</a:t>
            </a:r>
            <a:endParaRPr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19150" y="845600"/>
            <a:ext cx="75057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Reading &amp; Preprocessing</a:t>
            </a:r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334313"/>
            <a:ext cx="3898949" cy="13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2064425"/>
            <a:ext cx="2317125" cy="2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3655675"/>
            <a:ext cx="2352675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5519875" y="2246263"/>
            <a:ext cx="2479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alibri"/>
                <a:ea typeface="Calibri"/>
                <a:cs typeface="Calibri"/>
                <a:sym typeface="Calibri"/>
              </a:rPr>
              <a:t>array element = txt file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alibri"/>
                <a:ea typeface="Calibri"/>
                <a:cs typeface="Calibri"/>
                <a:sym typeface="Calibri"/>
              </a:rPr>
              <a:t>0-999 element = neg files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alibri"/>
                <a:ea typeface="Calibri"/>
                <a:cs typeface="Calibri"/>
                <a:sym typeface="Calibri"/>
              </a:rPr>
              <a:t>999-1999 element = pos files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476625"/>
            <a:ext cx="7505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Reading &amp; Preprocessing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715825" y="1350425"/>
            <a:ext cx="6339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Punctuation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Word Tokenization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Removing Duplicate Letters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Removing Stopwords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Verb Lemmatization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Noun Lemmatization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819150" y="476625"/>
            <a:ext cx="7505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Reading &amp; Preprocessing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715825" y="1350425"/>
            <a:ext cx="633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lang="tr" sz="1600">
                <a:latin typeface="Calibri"/>
                <a:ea typeface="Calibri"/>
                <a:cs typeface="Calibri"/>
                <a:sym typeface="Calibri"/>
              </a:rPr>
              <a:t>Punctuation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	Iterating every text, if they have a punctuation replace with space.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Ex:	‘plot : two’ =&gt; ‘plot   two’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13" y="2742125"/>
            <a:ext cx="34575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476625"/>
            <a:ext cx="7505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Reading &amp; Preprocessing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715825" y="1350425"/>
            <a:ext cx="633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600">
                <a:latin typeface="Calibri"/>
                <a:ea typeface="Calibri"/>
                <a:cs typeface="Calibri"/>
                <a:sym typeface="Calibri"/>
              </a:rPr>
              <a:t> 2.	</a:t>
            </a:r>
            <a:r>
              <a:rPr b="1" lang="tr" sz="1600">
                <a:latin typeface="Calibri"/>
                <a:ea typeface="Calibri"/>
                <a:cs typeface="Calibri"/>
                <a:sym typeface="Calibri"/>
              </a:rPr>
              <a:t>Word Tokenization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	Iterating every text in array, put text to </a:t>
            </a:r>
            <a:r>
              <a:rPr i="1" lang="tr" sz="1600">
                <a:latin typeface="Calibri"/>
                <a:ea typeface="Calibri"/>
                <a:cs typeface="Calibri"/>
                <a:sym typeface="Calibri"/>
              </a:rPr>
              <a:t>word tokenize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 function. The data is converted to nested (2D) array.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Ex:	‘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plot   two teen couples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’ =&gt; [ ‘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’, ’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’, ’teen’, ’couples’ 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425" y="3155700"/>
            <a:ext cx="36671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476625"/>
            <a:ext cx="7505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Reading &amp; Preprocessing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715825" y="1350425"/>
            <a:ext cx="633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600">
                <a:latin typeface="Calibri"/>
                <a:ea typeface="Calibri"/>
                <a:cs typeface="Calibri"/>
                <a:sym typeface="Calibri"/>
              </a:rPr>
              <a:t> 3.	</a:t>
            </a:r>
            <a:r>
              <a:rPr b="1" lang="tr" sz="1600">
                <a:latin typeface="Calibri"/>
                <a:ea typeface="Calibri"/>
                <a:cs typeface="Calibri"/>
                <a:sym typeface="Calibri"/>
              </a:rPr>
              <a:t>Removing Duplicate Letters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	Iterating every word in text array, recompile with regex.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Ex:	‘pllllleeeeease’ =&gt; ‘plleease’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63" y="2748925"/>
            <a:ext cx="8320074" cy="18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819150" y="476625"/>
            <a:ext cx="7505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Reading &amp; Preprocessing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715825" y="1350425"/>
            <a:ext cx="633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600">
                <a:latin typeface="Calibri"/>
                <a:ea typeface="Calibri"/>
                <a:cs typeface="Calibri"/>
                <a:sym typeface="Calibri"/>
              </a:rPr>
              <a:t> 4.	</a:t>
            </a:r>
            <a:r>
              <a:rPr b="1" lang="tr" sz="1600">
                <a:latin typeface="Calibri"/>
                <a:ea typeface="Calibri"/>
                <a:cs typeface="Calibri"/>
                <a:sym typeface="Calibri"/>
              </a:rPr>
              <a:t>Removing Stopwords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	Iterating every text in array, recreated without stopwords.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Ex:	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[ ‘go’, ’to’, ’a’, ’church’ ]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 =&gt; 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[ ‘go’, ’church’ ]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63" y="2805350"/>
            <a:ext cx="57054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819150" y="476625"/>
            <a:ext cx="7505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Reading &amp; Preprocessing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715725" y="1247100"/>
            <a:ext cx="6471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600">
                <a:latin typeface="Calibri"/>
                <a:ea typeface="Calibri"/>
                <a:cs typeface="Calibri"/>
                <a:sym typeface="Calibri"/>
              </a:rPr>
              <a:t> 5&amp;6.	    Verb &amp; Noun </a:t>
            </a:r>
            <a:r>
              <a:rPr b="1" lang="tr" sz="1600">
                <a:latin typeface="Calibri"/>
                <a:ea typeface="Calibri"/>
                <a:cs typeface="Calibri"/>
                <a:sym typeface="Calibri"/>
              </a:rPr>
              <a:t>Lemmatization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	Iterating every word in text array, recreated with lemmatized versions.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Verb Ex:	[ ‘dy’] =&gt; [ ‘die’]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Noun</a:t>
            </a:r>
            <a:r>
              <a:rPr lang="tr" sz="1600">
                <a:latin typeface="Calibri"/>
                <a:ea typeface="Calibri"/>
                <a:cs typeface="Calibri"/>
                <a:sym typeface="Calibri"/>
              </a:rPr>
              <a:t> Ex:	[ ‘movies’,‘movie’] =&gt; [ ‘movie’, ’movie’ ]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371" y="2786400"/>
            <a:ext cx="5231255" cy="19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